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2" r:id="rId4"/>
    <p:sldId id="264" r:id="rId5"/>
    <p:sldId id="263" r:id="rId6"/>
    <p:sldId id="268" r:id="rId7"/>
    <p:sldId id="265" r:id="rId8"/>
    <p:sldId id="261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6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37949-8BFC-4327-AC40-52197C74BAC6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1BF79-A631-4EA7-8A64-918FBEC47C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1BF79-A631-4EA7-8A64-918FBEC47C0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027A-AEB0-49B2-B162-E9C4E15F52C4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3318B-D75E-4871-8490-FB9836E9D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s.oprf.ru/storage/image_store/docs2022/programma15122022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ДОШКОЛЬНОГО ОБРАЗОВАНИЯ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772816"/>
            <a:ext cx="496553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87624" y="4725144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Муниципальное автономное дошкольное образовательное учреждение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>
                <a:solidFill>
                  <a:srgbClr val="0070C0"/>
                </a:solidFill>
              </a:rPr>
              <a:t>Детский сад </a:t>
            </a:r>
            <a:r>
              <a:rPr lang="ru-RU" b="1" dirty="0" smtClean="0">
                <a:solidFill>
                  <a:srgbClr val="0070C0"/>
                </a:solidFill>
              </a:rPr>
              <a:t>№127 </a:t>
            </a:r>
            <a:r>
              <a:rPr lang="ru-RU" b="1" dirty="0">
                <a:solidFill>
                  <a:srgbClr val="0070C0"/>
                </a:solidFill>
              </a:rPr>
              <a:t>комбинированного вида с </a:t>
            </a:r>
            <a:r>
              <a:rPr lang="ru-RU" b="1" dirty="0" smtClean="0">
                <a:solidFill>
                  <a:srgbClr val="0070C0"/>
                </a:solidFill>
              </a:rPr>
              <a:t> татарским языком воспитания и обучения » </a:t>
            </a:r>
            <a:r>
              <a:rPr lang="ru-RU" b="1" dirty="0">
                <a:solidFill>
                  <a:srgbClr val="0070C0"/>
                </a:solidFill>
              </a:rPr>
              <a:t>Советского района города Казани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92696"/>
            <a:ext cx="8136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Порядок организации и осуществления образовательной деятельности с 01.01.2021 определяется в соответствие с приказом Министерства просвещения РФ от 31.07.2020 №373 «Об утверждении порядка организации и осуществления образовательной деятельности по основным общеобразовательным программам -образовательным программам дошкольного образования».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Требования к структуре, объему, условиям реализации и результатам освоения с 01.01.2014 определяются в соответствие с Федеральным государственным образовательным стандартом дошкольного образования (ФГОС ДО).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Базовые объем и содержание дошкольного образования, планируемые результаты освоения с 01.09.2023 определяются в соответствие с Федеральной образовательной программой дошкольного образования (ФОП ДО).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Содержание дошкольного образования в конкретной Образовательной организации с 01.09.2023 определяется Образовательной программой дошкольного образования (ОП ДО).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ДОШКОЛЬНОГО ОБРАЗОВАНИЯ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980728"/>
            <a:ext cx="7632848" cy="3611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5580" marR="77089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buChar char="•"/>
              <a:tabLst>
                <a:tab pos="195580" algn="l"/>
              </a:tabLst>
              <a:defRPr/>
            </a:pPr>
            <a:r>
              <a:rPr lang="ru-RU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Программа</a:t>
            </a:r>
            <a:r>
              <a:rPr lang="ru-RU" spc="-8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разработана</a:t>
            </a:r>
            <a:r>
              <a:rPr lang="ru-RU" spc="-8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на</a:t>
            </a:r>
            <a:r>
              <a:rPr lang="ru-RU" spc="-6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основе</a:t>
            </a:r>
            <a:r>
              <a:rPr lang="ru-RU" spc="-5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Федерального </a:t>
            </a: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государственного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образовательного</a:t>
            </a:r>
            <a:r>
              <a:rPr lang="ru-RU" spc="-10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стандарта </a:t>
            </a: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дошкольного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образования</a:t>
            </a:r>
            <a:r>
              <a:rPr lang="ru-RU" spc="-9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(далее</a:t>
            </a:r>
            <a:r>
              <a:rPr lang="ru-RU" spc="-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630" dirty="0">
                <a:solidFill>
                  <a:srgbClr val="0070C0"/>
                </a:solidFill>
                <a:latin typeface="Microsoft Sans Serif"/>
                <a:cs typeface="Microsoft Sans Serif"/>
              </a:rPr>
              <a:t>–</a:t>
            </a:r>
            <a:r>
              <a:rPr lang="ru-RU" spc="-5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90" dirty="0">
                <a:solidFill>
                  <a:srgbClr val="0070C0"/>
                </a:solidFill>
                <a:latin typeface="Microsoft Sans Serif"/>
                <a:cs typeface="Microsoft Sans Serif"/>
              </a:rPr>
              <a:t>ФГОС</a:t>
            </a:r>
            <a:r>
              <a:rPr lang="ru-RU" spc="-5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ДО)</a:t>
            </a:r>
            <a:r>
              <a:rPr lang="ru-RU" spc="-6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50" dirty="0">
                <a:solidFill>
                  <a:srgbClr val="0070C0"/>
                </a:solidFill>
                <a:latin typeface="Microsoft Sans Serif"/>
                <a:cs typeface="Microsoft Sans Serif"/>
              </a:rPr>
              <a:t>и </a:t>
            </a:r>
            <a:r>
              <a:rPr lang="ru-RU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Федеральной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образовательной</a:t>
            </a:r>
            <a:r>
              <a:rPr lang="ru-RU" spc="-8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программы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82245" marR="776605" indent="-182245">
              <a:lnSpc>
                <a:spcPct val="105000"/>
              </a:lnSpc>
              <a:spcAft>
                <a:spcPts val="0"/>
              </a:spcAft>
              <a:defRPr/>
            </a:pP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дошкольного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образования</a:t>
            </a:r>
            <a:r>
              <a:rPr lang="ru-RU" spc="-9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(далее</a:t>
            </a:r>
            <a:r>
              <a:rPr lang="ru-RU" spc="-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630" dirty="0">
                <a:solidFill>
                  <a:srgbClr val="0070C0"/>
                </a:solidFill>
                <a:latin typeface="Microsoft Sans Serif"/>
                <a:cs typeface="Microsoft Sans Serif"/>
              </a:rPr>
              <a:t>–</a:t>
            </a:r>
            <a:r>
              <a:rPr lang="ru-RU" spc="-5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ФОП</a:t>
            </a:r>
            <a:r>
              <a:rPr lang="ru-RU" spc="-5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ДО). 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http</a:t>
            </a:r>
            <a:r>
              <a:rPr lang="ru-RU" u="sng" spc="-4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s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:/</a:t>
            </a:r>
            <a:r>
              <a:rPr lang="ru-RU" u="sng" spc="-8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/f</a:t>
            </a:r>
            <a:r>
              <a:rPr lang="ru-RU" u="sng" spc="-4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i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l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es</a:t>
            </a:r>
            <a:r>
              <a:rPr lang="ru-RU" u="sng" spc="-8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.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op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f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.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u</a:t>
            </a:r>
            <a:r>
              <a:rPr lang="ru-RU" u="sng" spc="-8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/</a:t>
            </a:r>
            <a:r>
              <a:rPr lang="ru-RU" u="sng" spc="-4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s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t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o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a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g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e/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i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mag</a:t>
            </a:r>
            <a:r>
              <a:rPr lang="ru-RU" u="sng" spc="-8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e</a:t>
            </a:r>
            <a:r>
              <a:rPr lang="ru-RU" u="sng" spc="-4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_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s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t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o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e/</a:t>
            </a:r>
            <a:r>
              <a:rPr lang="ru-RU" u="sng" spc="-8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d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o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c</a:t>
            </a:r>
            <a:r>
              <a:rPr lang="ru-RU" u="sng" spc="-2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s</a:t>
            </a:r>
            <a:r>
              <a:rPr lang="ru-RU" u="sng" spc="-8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2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02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2</a:t>
            </a:r>
            <a:r>
              <a:rPr lang="ru-RU" u="sng" spc="-7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/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p</a:t>
            </a:r>
            <a:r>
              <a:rPr lang="ru-RU" u="sng" spc="-7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og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r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am</a:t>
            </a:r>
            <a:r>
              <a:rPr lang="ru-RU" u="sng" spc="-5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m</a:t>
            </a:r>
            <a:r>
              <a:rPr lang="ru-RU" u="sng" spc="-6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a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1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51</a:t>
            </a:r>
            <a:r>
              <a:rPr lang="ru-RU" u="sng" spc="-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2</a:t>
            </a:r>
            <a:r>
              <a:rPr lang="ru-RU" dirty="0">
                <a:solidFill>
                  <a:srgbClr val="0070C0"/>
                </a:solidFill>
                <a:latin typeface="Microsoft Sans Serif"/>
                <a:ea typeface="Microsoft Sans Serif"/>
              </a:rPr>
              <a:t> 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2022.p</a:t>
            </a:r>
            <a:r>
              <a:rPr lang="ru-RU" u="sng" spc="-6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d</a:t>
            </a:r>
            <a:r>
              <a:rPr lang="ru-RU" u="sng" spc="-50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f</a:t>
            </a:r>
            <a:r>
              <a:rPr lang="ru-RU" u="sng" spc="-5" dirty="0">
                <a:solidFill>
                  <a:srgbClr val="0070C0"/>
                </a:solidFill>
                <a:latin typeface="Microsoft Sans Serif"/>
                <a:ea typeface="Microsoft Sans Serif"/>
                <a:hlinkClick r:id="rId3" tooltip="https://files.oprf.ru/storage/image_store/docs2022/programma15122022.pdf"/>
              </a:rPr>
              <a:t>.</a:t>
            </a:r>
            <a:endParaRPr lang="ru-RU" sz="1050" dirty="0">
              <a:solidFill>
                <a:srgbClr val="0070C0"/>
              </a:solidFill>
              <a:ea typeface="Calibri"/>
            </a:endParaRPr>
          </a:p>
          <a:p>
            <a:pPr>
              <a:lnSpc>
                <a:spcPts val="1200"/>
              </a:lnSpc>
              <a:spcAft>
                <a:spcPts val="0"/>
              </a:spcAft>
              <a:defRPr/>
            </a:pPr>
            <a:r>
              <a:rPr lang="ru-RU" sz="1100" dirty="0">
                <a:solidFill>
                  <a:srgbClr val="0070C0"/>
                </a:solidFill>
                <a:latin typeface="Microsoft Sans Serif"/>
                <a:ea typeface="Microsoft Sans Serif"/>
              </a:rPr>
              <a:t> </a:t>
            </a:r>
            <a:endParaRPr lang="ru-RU" sz="1050" dirty="0">
              <a:solidFill>
                <a:srgbClr val="0070C0"/>
              </a:solidFill>
              <a:ea typeface="Calibri"/>
            </a:endParaRPr>
          </a:p>
          <a:p>
            <a:pPr marL="195580" marR="572135">
              <a:lnSpc>
                <a:spcPct val="100000"/>
              </a:lnSpc>
              <a:spcBef>
                <a:spcPts val="5"/>
              </a:spcBef>
              <a:defRPr/>
            </a:pP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Программа</a:t>
            </a:r>
            <a:r>
              <a:rPr lang="ru-RU" spc="-6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состоит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из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обязательной</a:t>
            </a:r>
            <a:r>
              <a:rPr lang="ru-RU" spc="-6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части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части, </a:t>
            </a:r>
            <a:r>
              <a:rPr lang="ru-RU" spc="-20" dirty="0">
                <a:solidFill>
                  <a:srgbClr val="0070C0"/>
                </a:solidFill>
                <a:latin typeface="Microsoft Sans Serif"/>
                <a:cs typeface="Microsoft Sans Serif"/>
              </a:rPr>
              <a:t>формируемой</a:t>
            </a:r>
            <a:r>
              <a:rPr lang="ru-RU" spc="-13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участниками</a:t>
            </a:r>
            <a:r>
              <a:rPr lang="ru-RU" spc="-8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образовательных отношений.</a:t>
            </a:r>
            <a:r>
              <a:rPr lang="ru-RU" spc="-6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Обе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части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являются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95580">
              <a:lnSpc>
                <a:spcPct val="100000"/>
              </a:lnSpc>
              <a:spcBef>
                <a:spcPts val="5"/>
              </a:spcBef>
              <a:defRPr/>
            </a:pPr>
            <a:r>
              <a:rPr lang="ru-RU" spc="-30" dirty="0">
                <a:solidFill>
                  <a:srgbClr val="0070C0"/>
                </a:solidFill>
                <a:latin typeface="Microsoft Sans Serif"/>
                <a:cs typeface="Microsoft Sans Serif"/>
              </a:rPr>
              <a:t>взаимодополняющими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и </a:t>
            </a: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необходимыми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>
                <a:solidFill>
                  <a:srgbClr val="0070C0"/>
                </a:solidFill>
                <a:latin typeface="Microsoft Sans Serif"/>
                <a:cs typeface="Microsoft Sans Serif"/>
              </a:rPr>
              <a:t>с</a:t>
            </a:r>
            <a:r>
              <a:rPr lang="ru-RU" spc="-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40" dirty="0">
                <a:solidFill>
                  <a:srgbClr val="0070C0"/>
                </a:solidFill>
                <a:latin typeface="Microsoft Sans Serif"/>
                <a:cs typeface="Microsoft Sans Serif"/>
              </a:rPr>
              <a:t>точки</a:t>
            </a:r>
            <a:r>
              <a:rPr lang="ru-RU" spc="-4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зрения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95580">
              <a:lnSpc>
                <a:spcPct val="100000"/>
              </a:lnSpc>
              <a:defRPr/>
            </a:pP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реализации</a:t>
            </a:r>
            <a:r>
              <a:rPr lang="ru-RU" spc="-90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>
                <a:solidFill>
                  <a:srgbClr val="0070C0"/>
                </a:solidFill>
                <a:latin typeface="Microsoft Sans Serif"/>
                <a:cs typeface="Microsoft Sans Serif"/>
              </a:rPr>
              <a:t>требований</a:t>
            </a:r>
            <a:r>
              <a:rPr lang="ru-RU" spc="-9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80" dirty="0">
                <a:solidFill>
                  <a:srgbClr val="0070C0"/>
                </a:solidFill>
                <a:latin typeface="Microsoft Sans Serif"/>
                <a:cs typeface="Microsoft Sans Serif"/>
              </a:rPr>
              <a:t>ФГОС</a:t>
            </a:r>
            <a:r>
              <a:rPr lang="ru-RU" spc="-35" dirty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>
                <a:solidFill>
                  <a:srgbClr val="0070C0"/>
                </a:solidFill>
                <a:latin typeface="Microsoft Sans Serif"/>
                <a:cs typeface="Microsoft Sans Serif"/>
              </a:rPr>
              <a:t>ДО.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692696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i="1" spc="-2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556792"/>
            <a:ext cx="6552728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95580" marR="5080" indent="-182880" algn="ctr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4722"/>
              <a:tabLst>
                <a:tab pos="195580" algn="l"/>
              </a:tabLst>
              <a:defRPr/>
            </a:pPr>
            <a:r>
              <a:rPr lang="ru-RU" sz="2400" b="1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Разностороннее</a:t>
            </a:r>
            <a:r>
              <a:rPr lang="ru-RU" sz="2400" b="1" spc="-1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2400" b="1" spc="-204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ребенка</a:t>
            </a:r>
            <a:r>
              <a:rPr lang="ru-RU" sz="2400" b="1" spc="-1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ru-RU" sz="2400" b="1" spc="-1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дошкольного</a:t>
            </a:r>
            <a:r>
              <a:rPr lang="ru-RU" sz="2400" b="1" spc="-19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детства</a:t>
            </a:r>
            <a:r>
              <a:rPr lang="ru-RU" sz="2400" b="1" spc="-19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учетом</a:t>
            </a:r>
            <a:r>
              <a:rPr lang="ru-RU" sz="2400" b="1" spc="-1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возрастных</a:t>
            </a:r>
            <a:r>
              <a:rPr lang="ru-RU" sz="2400" b="1" spc="-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индивидуальных</a:t>
            </a:r>
            <a:r>
              <a:rPr lang="ru-RU" sz="2400" b="1" spc="-1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особенностей</a:t>
            </a:r>
            <a:r>
              <a:rPr lang="ru-RU" sz="2400" b="1" spc="-1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основе</a:t>
            </a:r>
            <a:r>
              <a:rPr lang="ru-RU" sz="2400" b="1" spc="-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духовно-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нравственных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ценностей</a:t>
            </a:r>
            <a:r>
              <a:rPr lang="ru-RU" sz="2400" b="1" spc="-1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народов</a:t>
            </a:r>
            <a:r>
              <a:rPr lang="ru-RU" sz="2400" b="1" spc="-1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РФ,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исторических</a:t>
            </a:r>
            <a:r>
              <a:rPr lang="ru-RU" sz="2400" b="1" spc="-9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spc="-9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национально- </a:t>
            </a:r>
            <a:r>
              <a:rPr lang="ru-RU" sz="2400" b="1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культурных</a:t>
            </a:r>
            <a:r>
              <a:rPr lang="ru-RU" sz="2400" b="1" spc="-1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традиций.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b="1" spc="-1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spc="-1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обязательной</a:t>
            </a:r>
            <a:r>
              <a:rPr lang="ru-RU" sz="2400" b="1" spc="-2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9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части</a:t>
            </a:r>
            <a:r>
              <a:rPr lang="ru-RU" sz="2400" b="1" spc="-1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052736"/>
            <a:ext cx="8208912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marR="565150" indent="434340">
              <a:lnSpc>
                <a:spcPct val="100000"/>
              </a:lnSpc>
              <a:spcBef>
                <a:spcPts val="105"/>
              </a:spcBef>
              <a:buSzPct val="93750"/>
              <a:buAutoNum type="arabicPeriod"/>
              <a:tabLst>
                <a:tab pos="447040" algn="l"/>
              </a:tabLst>
              <a:defRPr/>
            </a:pP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единых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содержания</a:t>
            </a:r>
            <a:r>
              <a:rPr lang="ru-RU" sz="1600" spc="-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spc="-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планируемых</a:t>
            </a:r>
            <a:r>
              <a:rPr lang="ru-RU" sz="1600" spc="-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освоения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образовательной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641350" indent="434340">
              <a:lnSpc>
                <a:spcPct val="100000"/>
              </a:lnSpc>
              <a:spcBef>
                <a:spcPts val="390"/>
              </a:spcBef>
              <a:buSzPct val="93750"/>
              <a:buAutoNum type="arabicPeriod"/>
              <a:tabLst>
                <a:tab pos="447040" algn="l"/>
              </a:tabLst>
              <a:defRPr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Построение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(структурирование)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содержания</a:t>
            </a:r>
            <a:r>
              <a:rPr lang="ru-RU" sz="1600" spc="-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образовательной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основе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учета</a:t>
            </a:r>
            <a:r>
              <a:rPr lang="ru-RU" sz="1600" spc="-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возрастных</a:t>
            </a:r>
            <a:r>
              <a:rPr lang="ru-RU" sz="1600" spc="-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индивидуальных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особенностей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развития;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421640" indent="434340">
              <a:lnSpc>
                <a:spcPct val="100000"/>
              </a:lnSpc>
              <a:spcBef>
                <a:spcPts val="384"/>
              </a:spcBef>
              <a:buSzPct val="93750"/>
              <a:buAutoNum type="arabicPeriod"/>
              <a:tabLst>
                <a:tab pos="447040" algn="l"/>
              </a:tabLst>
              <a:defRPr/>
            </a:pP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условий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равного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доступа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образованию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всех</a:t>
            </a:r>
            <a:r>
              <a:rPr lang="ru-RU" sz="1600" spc="-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дошкольного возраста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spc="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учетом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разнообразия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потребностей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индивидуальных</a:t>
            </a:r>
            <a:r>
              <a:rPr lang="ru-RU" sz="1600" spc="-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возможностей;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indent="434340">
              <a:lnSpc>
                <a:spcPct val="100000"/>
              </a:lnSpc>
              <a:spcBef>
                <a:spcPts val="385"/>
              </a:spcBef>
              <a:buSzPct val="93750"/>
              <a:buAutoNum type="arabicPeriod"/>
              <a:tabLst>
                <a:tab pos="447040" algn="l"/>
              </a:tabLst>
              <a:defRPr/>
            </a:pP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r>
              <a:rPr lang="ru-RU" sz="1600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физических,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личностных,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нравственных</a:t>
            </a:r>
            <a:r>
              <a:rPr lang="ru-RU" sz="1600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качеств</a:t>
            </a:r>
            <a:r>
              <a:rPr lang="ru-RU" sz="1600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патриотизма,</a:t>
            </a:r>
            <a:r>
              <a:rPr lang="ru-RU" sz="1600" spc="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интеллектуальных</a:t>
            </a:r>
            <a:r>
              <a:rPr lang="ru-RU" sz="1600" spc="6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художественно-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творческих</a:t>
            </a:r>
            <a:r>
              <a:rPr lang="ru-RU" sz="1600" spc="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способностей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defRPr/>
            </a:pP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ребенка,</a:t>
            </a:r>
            <a:r>
              <a:rPr lang="ru-RU" sz="1600" spc="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его</a:t>
            </a:r>
            <a:r>
              <a:rPr lang="ru-RU" sz="1600" spc="-4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инициативности, самостоятельности</a:t>
            </a:r>
            <a:r>
              <a:rPr lang="ru-RU" sz="1600" spc="-9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ответственности;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40640" indent="434340">
              <a:lnSpc>
                <a:spcPct val="100000"/>
              </a:lnSpc>
              <a:spcBef>
                <a:spcPts val="390"/>
              </a:spcBef>
              <a:buSzPct val="93750"/>
              <a:buAutoNum type="arabicPeriod" startAt="5"/>
              <a:tabLst>
                <a:tab pos="447040" algn="l"/>
              </a:tabLst>
              <a:defRPr/>
            </a:pP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Достижение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этапе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завершения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уровня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развития,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необходимого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достаточного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600" spc="-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успешного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освоения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ими</a:t>
            </a:r>
            <a:r>
              <a:rPr lang="ru-RU" sz="1600" spc="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начального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общего</a:t>
            </a:r>
            <a:r>
              <a:rPr lang="ru-RU" sz="1600" spc="-1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образования;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040" indent="-171450">
              <a:lnSpc>
                <a:spcPct val="100000"/>
              </a:lnSpc>
              <a:spcBef>
                <a:spcPts val="385"/>
              </a:spcBef>
              <a:buSzPct val="93750"/>
              <a:buAutoNum type="arabicPeriod" startAt="5"/>
              <a:tabLst>
                <a:tab pos="447040" algn="l"/>
              </a:tabLst>
              <a:defRPr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Охрана</a:t>
            </a:r>
            <a:r>
              <a:rPr lang="ru-RU" sz="1600" spc="-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физического</a:t>
            </a:r>
            <a:r>
              <a:rPr lang="ru-RU" sz="1600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психического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здоровья</a:t>
            </a:r>
            <a:r>
              <a:rPr lang="ru-RU" sz="1600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детей,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числе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defRPr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эмоционального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благополучия;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393700" indent="434340">
              <a:lnSpc>
                <a:spcPct val="100000"/>
              </a:lnSpc>
              <a:spcBef>
                <a:spcPts val="385"/>
              </a:spcBef>
              <a:buSzPct val="93750"/>
              <a:buAutoNum type="arabicPeriod" startAt="7"/>
              <a:tabLst>
                <a:tab pos="447040" algn="l"/>
              </a:tabLst>
              <a:defRPr/>
            </a:pP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r>
              <a:rPr lang="ru-RU" sz="1600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психолого-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педагогической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семьи</a:t>
            </a:r>
            <a:r>
              <a:rPr lang="ru-RU" sz="1600" spc="-4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компетентности</a:t>
            </a:r>
            <a:r>
              <a:rPr lang="ru-RU" sz="1600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sz="1600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(законных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представителей)</a:t>
            </a:r>
            <a:r>
              <a:rPr lang="ru-RU" sz="1600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вопросах</a:t>
            </a:r>
            <a:r>
              <a:rPr lang="ru-RU" sz="1600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образования,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охраны</a:t>
            </a:r>
            <a:r>
              <a:rPr lang="ru-RU" sz="1600" spc="-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укрепления здоровья</a:t>
            </a:r>
            <a:r>
              <a:rPr lang="ru-RU" sz="1600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332656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b="1" spc="-1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spc="-1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вариативной</a:t>
            </a:r>
            <a:r>
              <a:rPr lang="ru-RU" sz="2400" b="1" spc="-1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9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части</a:t>
            </a:r>
            <a:r>
              <a:rPr lang="ru-RU" sz="2400" b="1" spc="-1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836711"/>
            <a:ext cx="8208912" cy="57702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0" marR="267970" indent="577849">
              <a:lnSpc>
                <a:spcPct val="120100"/>
              </a:lnSpc>
              <a:spcBef>
                <a:spcPts val="385"/>
              </a:spcBef>
              <a:tabLst>
                <a:tab pos="590549" algn="l"/>
              </a:tabLst>
              <a:defRPr/>
            </a:pP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воспитанников</a:t>
            </a:r>
            <a:r>
              <a:rPr lang="ru-RU" sz="1600" spc="-1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первичных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представлений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малой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Родине (республике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Татарстан),</a:t>
            </a:r>
            <a:r>
              <a:rPr lang="ru-RU" sz="1600" spc="-7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социокультурных</a:t>
            </a:r>
            <a:r>
              <a:rPr lang="ru-RU" sz="1600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ценностях</a:t>
            </a:r>
            <a:r>
              <a:rPr lang="ru-RU" sz="1600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татарского</a:t>
            </a:r>
            <a:r>
              <a:rPr lang="ru-RU" sz="1600" spc="-7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народа, представлений</a:t>
            </a:r>
            <a:r>
              <a:rPr lang="ru-RU" sz="1600" spc="-7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</a:t>
            </a:r>
            <a:r>
              <a:rPr lang="ru-RU" sz="1600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родном</a:t>
            </a:r>
            <a:r>
              <a:rPr lang="ru-RU" sz="1600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городе</a:t>
            </a:r>
            <a:r>
              <a:rPr lang="ru-RU" sz="1600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(город</a:t>
            </a:r>
            <a:r>
              <a:rPr lang="ru-RU" sz="1600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Казань),</a:t>
            </a:r>
            <a:r>
              <a:rPr lang="ru-RU" sz="1600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</a:t>
            </a:r>
            <a:r>
              <a:rPr lang="ru-RU" sz="1600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традициях,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праздниках, 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достопримечательностях,</a:t>
            </a:r>
            <a:r>
              <a:rPr lang="ru-RU" sz="1600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культуре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истории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родного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края,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а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также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развитие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чувства</a:t>
            </a:r>
            <a:r>
              <a:rPr lang="ru-RU" sz="1600" spc="-8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гордости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уважения</a:t>
            </a:r>
            <a:r>
              <a:rPr lang="ru-RU" sz="1600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</a:t>
            </a:r>
            <a:r>
              <a:rPr lang="ru-RU" sz="1600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родному</a:t>
            </a:r>
            <a:r>
              <a:rPr lang="ru-RU" sz="1600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краю,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малой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Родине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(по</a:t>
            </a:r>
            <a:r>
              <a:rPr lang="ru-RU" sz="1600" i="1" spc="-65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региональной </a:t>
            </a:r>
            <a:r>
              <a:rPr lang="ru-RU" sz="1600" i="1" spc="-20" dirty="0" smtClean="0">
                <a:solidFill>
                  <a:srgbClr val="0070C0"/>
                </a:solidFill>
                <a:latin typeface="Arial"/>
                <a:cs typeface="Arial"/>
              </a:rPr>
              <a:t>образовательной</a:t>
            </a:r>
            <a:r>
              <a:rPr lang="ru-RU" sz="1600" i="1" spc="-65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программе</a:t>
            </a:r>
            <a:r>
              <a:rPr lang="ru-RU" sz="1600" i="1" spc="-4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«</a:t>
            </a:r>
            <a:r>
              <a:rPr lang="ru-RU" sz="1600" i="1" spc="-10" dirty="0" err="1" smtClean="0">
                <a:solidFill>
                  <a:srgbClr val="0070C0"/>
                </a:solidFill>
                <a:latin typeface="Arial"/>
                <a:cs typeface="Arial"/>
              </a:rPr>
              <a:t>Сөенеч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.</a:t>
            </a:r>
            <a:r>
              <a:rPr lang="ru-RU" sz="1600" i="1" spc="-5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Радость</a:t>
            </a:r>
            <a:r>
              <a:rPr lang="ru-RU" sz="1600" i="1" spc="-4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познания»</a:t>
            </a:r>
            <a:r>
              <a:rPr lang="ru-RU" sz="1600" i="1" spc="-5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20" dirty="0" err="1" smtClean="0">
                <a:solidFill>
                  <a:srgbClr val="0070C0"/>
                </a:solidFill>
                <a:latin typeface="Arial"/>
                <a:cs typeface="Arial"/>
              </a:rPr>
              <a:t>Шаеховой</a:t>
            </a:r>
            <a:r>
              <a:rPr lang="ru-RU" sz="1600" i="1" spc="-6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Р.К.).</a:t>
            </a:r>
          </a:p>
          <a:p>
            <a:pPr marL="12700" marR="277495" indent="577849">
              <a:lnSpc>
                <a:spcPct val="120000"/>
              </a:lnSpc>
              <a:spcBef>
                <a:spcPts val="95"/>
              </a:spcBef>
              <a:buAutoNum type="arabicPeriod"/>
              <a:tabLst>
                <a:tab pos="590549" algn="l"/>
              </a:tabLst>
              <a:defRPr/>
            </a:pP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Развитие</a:t>
            </a:r>
            <a:r>
              <a:rPr lang="ru-RU" sz="1600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устойчивого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интереса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воспитанников</a:t>
            </a:r>
            <a:r>
              <a:rPr lang="ru-RU" sz="1600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освоению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татарского языка,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желание</a:t>
            </a:r>
            <a:r>
              <a:rPr lang="ru-RU" sz="1600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общаться</a:t>
            </a:r>
            <a:r>
              <a:rPr lang="ru-RU" sz="1600" spc="-8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на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татарском</a:t>
            </a:r>
            <a:r>
              <a:rPr lang="ru-RU" sz="1600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языке,</a:t>
            </a:r>
            <a:r>
              <a:rPr lang="ru-RU" sz="1600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первоначальных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умений</a:t>
            </a:r>
            <a:r>
              <a:rPr lang="ru-RU" sz="1600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z="1600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навыков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практического</a:t>
            </a:r>
            <a:r>
              <a:rPr lang="ru-RU" sz="1600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владения</a:t>
            </a:r>
            <a:r>
              <a:rPr lang="ru-RU" sz="1600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татарским</a:t>
            </a:r>
            <a:r>
              <a:rPr lang="ru-RU" sz="1600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языком</a:t>
            </a:r>
            <a:r>
              <a:rPr lang="ru-RU" sz="1600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</a:t>
            </a:r>
            <a:r>
              <a:rPr lang="ru-RU" sz="1600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устной</a:t>
            </a:r>
            <a:r>
              <a:rPr lang="ru-RU" sz="1600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форме</a:t>
            </a:r>
            <a:r>
              <a:rPr lang="ru-RU" sz="1600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z="1600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(</a:t>
            </a:r>
            <a:r>
              <a:rPr lang="ru-RU" sz="1600" i="1" spc="-25" dirty="0" smtClean="0">
                <a:solidFill>
                  <a:srgbClr val="0070C0"/>
                </a:solidFill>
                <a:latin typeface="Arial"/>
                <a:cs typeface="Arial"/>
              </a:rPr>
              <a:t>по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УМК</a:t>
            </a:r>
            <a:r>
              <a:rPr lang="ru-RU" sz="1600" i="1" spc="-10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«Говорим</a:t>
            </a:r>
            <a:r>
              <a:rPr lang="ru-RU" sz="1600" i="1" spc="-65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по-татарски»</a:t>
            </a:r>
            <a:r>
              <a:rPr lang="ru-RU" sz="1600" i="1" spc="-65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Arial"/>
                <a:cs typeface="Arial"/>
              </a:rPr>
              <a:t>Зариповой</a:t>
            </a:r>
            <a:r>
              <a:rPr lang="ru-RU" sz="1600" i="1" spc="-9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spc="-10" dirty="0" smtClean="0">
                <a:solidFill>
                  <a:srgbClr val="0070C0"/>
                </a:solidFill>
                <a:latin typeface="Arial"/>
                <a:cs typeface="Arial"/>
              </a:rPr>
              <a:t>З.М.).</a:t>
            </a:r>
            <a:endParaRPr lang="ru-RU" sz="1600" dirty="0" smtClean="0">
              <a:solidFill>
                <a:srgbClr val="0070C0"/>
              </a:solidFill>
              <a:latin typeface="Arial"/>
              <a:cs typeface="Arial"/>
            </a:endParaRPr>
          </a:p>
          <a:p>
            <a:pPr marL="12700" marR="267970">
              <a:lnSpc>
                <a:spcPct val="120100"/>
              </a:lnSpc>
              <a:spcBef>
                <a:spcPts val="385"/>
              </a:spcBef>
              <a:tabLst>
                <a:tab pos="590549" algn="l"/>
              </a:tabLst>
              <a:defRPr/>
            </a:pPr>
            <a:r>
              <a:rPr lang="ru-RU" sz="16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3. 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Приобщение детей к традиционным духовно-нравственным и </a:t>
            </a:r>
            <a:r>
              <a:rPr lang="ru-RU" sz="1600" dirty="0" err="1" smtClean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социокультурным</a:t>
            </a:r>
            <a:r>
              <a:rPr lang="ru-RU" sz="1600" dirty="0" smtClean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ценностям российского народа (таких, как жизнь, достоинство, права и свободы человека, крепкая семья, созидательный труд, гуманизм, милосердие, справедливость, коллективизм, взаимопомощь и взаимоуважение, историческая память, преемственность поколений, единство народов России), формирование оптимистического отношения детей к окружающему миру</a:t>
            </a:r>
            <a:r>
              <a:rPr lang="ru-RU" sz="1600" i="1" dirty="0" smtClean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(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по</a:t>
            </a:r>
            <a:r>
              <a:rPr lang="ru-RU" sz="1600" i="1" spc="-80" dirty="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парциальной программе патриотического и духовно-нравственного воспитания детей старшего дошкольного возраста «Я люблю Россию!» </a:t>
            </a:r>
            <a:r>
              <a:rPr lang="ru-RU" sz="1600" i="1" dirty="0" err="1" smtClean="0">
                <a:solidFill>
                  <a:srgbClr val="0070C0"/>
                </a:solidFill>
                <a:latin typeface="Arial"/>
                <a:cs typeface="Arial"/>
              </a:rPr>
              <a:t>Нищевой</a:t>
            </a:r>
            <a:r>
              <a:rPr lang="ru-RU" sz="1600" i="1" dirty="0" smtClean="0">
                <a:solidFill>
                  <a:srgbClr val="0070C0"/>
                </a:solidFill>
                <a:latin typeface="Arial"/>
                <a:cs typeface="Arial"/>
              </a:rPr>
              <a:t> Н,Н., Кирилловой Ю.А.)</a:t>
            </a:r>
            <a:endParaRPr lang="ru-RU" dirty="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548681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2400" b="1" spc="-1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2400" b="1" spc="-204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14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состоит</a:t>
            </a:r>
            <a:r>
              <a:rPr lang="ru-RU" sz="2400" b="1" spc="-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обязательной</a:t>
            </a:r>
            <a:r>
              <a:rPr lang="ru-RU" sz="2400" b="1" spc="-204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spc="-1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вариативной</a:t>
            </a:r>
            <a:r>
              <a:rPr lang="ru-RU" sz="2400" b="1" spc="-1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части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844824"/>
            <a:ext cx="309634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ctr">
              <a:lnSpc>
                <a:spcPts val="2910"/>
              </a:lnSpc>
              <a:spcBef>
                <a:spcPts val="580"/>
              </a:spcBef>
              <a:defRPr/>
            </a:pPr>
            <a:r>
              <a:rPr lang="ru-RU" b="1" spc="-20" dirty="0" smtClean="0">
                <a:solidFill>
                  <a:srgbClr val="FFFFFF"/>
                </a:solidFill>
                <a:latin typeface="Arial"/>
                <a:cs typeface="Arial"/>
              </a:rPr>
              <a:t>Обязательная </a:t>
            </a: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endParaRPr lang="ru-RU" dirty="0" smtClean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625"/>
              </a:spcBef>
              <a:defRPr/>
            </a:pP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Программы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1844824"/>
            <a:ext cx="345638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780" marR="265430" indent="664210" algn="ctr">
              <a:lnSpc>
                <a:spcPts val="2910"/>
              </a:lnSpc>
              <a:spcBef>
                <a:spcPts val="580"/>
              </a:spcBef>
              <a:defRPr/>
            </a:pP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Часть, </a:t>
            </a:r>
            <a:r>
              <a:rPr lang="ru-RU" b="1" spc="-45" dirty="0" smtClean="0">
                <a:solidFill>
                  <a:srgbClr val="FFFFFF"/>
                </a:solidFill>
                <a:latin typeface="Arial"/>
                <a:cs typeface="Arial"/>
              </a:rPr>
              <a:t>формируемая </a:t>
            </a: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участниками</a:t>
            </a:r>
            <a:endParaRPr lang="ru-RU" dirty="0" smtClean="0">
              <a:latin typeface="Arial"/>
              <a:cs typeface="Arial"/>
            </a:endParaRPr>
          </a:p>
          <a:p>
            <a:pPr algn="ctr">
              <a:lnSpc>
                <a:spcPts val="2625"/>
              </a:lnSpc>
              <a:defRPr/>
            </a:pP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образовательны</a:t>
            </a:r>
            <a:r>
              <a:rPr lang="ru-RU" b="1" dirty="0" smtClean="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lang="ru-RU" b="1" spc="-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b="1" spc="-10" dirty="0" smtClean="0">
                <a:solidFill>
                  <a:srgbClr val="FFFFFF"/>
                </a:solidFill>
                <a:latin typeface="Arial"/>
                <a:cs typeface="Arial"/>
              </a:rPr>
              <a:t>отношений</a:t>
            </a:r>
            <a:endParaRPr lang="ru-RU" dirty="0"/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>
            <a:off x="899592" y="3789040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907704" y="4077072"/>
            <a:ext cx="2448272" cy="1358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1905" algn="ctr">
              <a:lnSpc>
                <a:spcPct val="86200"/>
              </a:lnSpc>
              <a:spcBef>
                <a:spcPts val="459"/>
              </a:spcBef>
              <a:defRPr/>
            </a:pP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Соответствует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ФОП 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ДО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составляет</a:t>
            </a:r>
            <a:r>
              <a:rPr lang="ru-RU" spc="-1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не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менее</a:t>
            </a:r>
            <a:r>
              <a:rPr lang="ru-RU" spc="-3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60%</a:t>
            </a:r>
            <a:r>
              <a:rPr lang="ru-RU" spc="-1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от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270" algn="ctr">
              <a:lnSpc>
                <a:spcPts val="2005"/>
              </a:lnSpc>
              <a:defRPr/>
            </a:pP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общего</a:t>
            </a:r>
            <a:r>
              <a:rPr lang="ru-RU" spc="-1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объема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2340"/>
              </a:lnSpc>
              <a:defRPr/>
            </a:pP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Программы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cxnSp>
        <p:nvCxnSpPr>
          <p:cNvPr id="18" name="Соединительная линия уступом 17"/>
          <p:cNvCxnSpPr/>
          <p:nvPr/>
        </p:nvCxnSpPr>
        <p:spPr>
          <a:xfrm>
            <a:off x="5004048" y="3861048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084168" y="3933056"/>
            <a:ext cx="2520280" cy="1490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ts val="2180"/>
              </a:lnSpc>
              <a:spcBef>
                <a:spcPts val="465"/>
              </a:spcBef>
              <a:defRPr/>
            </a:pP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Состоит</a:t>
            </a:r>
            <a:r>
              <a:rPr lang="ru-RU" spc="-8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из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авторских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pc="1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парциальных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80"/>
              </a:lnSpc>
              <a:defRPr/>
            </a:pP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</a:t>
            </a:r>
            <a:r>
              <a:rPr lang="ru-RU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905" algn="ctr">
              <a:lnSpc>
                <a:spcPts val="2175"/>
              </a:lnSpc>
              <a:defRPr/>
            </a:pP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составляет</a:t>
            </a:r>
            <a:r>
              <a:rPr lang="ru-RU" spc="-8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не</a:t>
            </a:r>
            <a:r>
              <a:rPr lang="ru-RU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более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2340"/>
              </a:lnSpc>
              <a:defRPr/>
            </a:pP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40%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56612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 части являются взаимодополняющими и необходимыми с точки зрения реализации требований ФГОС  ДО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476673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14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sz="2400" b="1" spc="-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2400" b="1" spc="-13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дошкольного</a:t>
            </a:r>
            <a:r>
              <a:rPr lang="ru-RU" sz="2400" b="1" spc="-8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400" b="1" spc="-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детского сада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340768"/>
            <a:ext cx="7560840" cy="379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Программа</a:t>
            </a:r>
            <a:r>
              <a:rPr lang="ru-RU" spc="-8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охватывает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все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образовательные</a:t>
            </a:r>
            <a:r>
              <a:rPr lang="ru-RU" spc="-9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области, </a:t>
            </a:r>
            <a:r>
              <a:rPr lang="ru-RU" spc="-1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педставленные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</a:t>
            </a:r>
            <a:r>
              <a:rPr lang="ru-RU" spc="-7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8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ФГОС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ДО:</a:t>
            </a: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buChar char="•"/>
              <a:tabLst>
                <a:tab pos="195580" algn="l"/>
              </a:tabLst>
              <a:defRPr/>
            </a:pPr>
            <a:endParaRPr lang="ru-RU" spc="-65" dirty="0" smtClean="0">
              <a:solidFill>
                <a:srgbClr val="292934"/>
              </a:solidFill>
              <a:latin typeface="Microsoft Sans Serif"/>
              <a:cs typeface="Microsoft Sans Serif"/>
            </a:endParaRP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buChar char="•"/>
              <a:tabLst>
                <a:tab pos="195580" algn="l"/>
              </a:tabLst>
              <a:defRPr/>
            </a:pPr>
            <a:endParaRPr lang="ru-RU" spc="-65" dirty="0" smtClean="0">
              <a:solidFill>
                <a:srgbClr val="292934"/>
              </a:solidFill>
              <a:latin typeface="Microsoft Sans Serif"/>
              <a:cs typeface="Microsoft Sans Serif"/>
            </a:endParaRP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85" dirty="0" smtClean="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социально-     </a:t>
            </a:r>
            <a:r>
              <a:rPr lang="ru-RU" spc="-1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познава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     речевое      художественно         физическое </a:t>
            </a:r>
            <a:endParaRPr lang="ru-RU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3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коммуника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    тельное                                 -эстетическое            </a:t>
            </a: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30" dirty="0" err="1" smtClean="0">
                <a:solidFill>
                  <a:srgbClr val="0070C0"/>
                </a:solidFill>
                <a:latin typeface="Microsoft Sans Serif"/>
                <a:cs typeface="Microsoft Sans Serif"/>
              </a:rPr>
              <a:t>тивное</a:t>
            </a:r>
            <a:r>
              <a:rPr lang="ru-RU" spc="-4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,</a:t>
            </a:r>
            <a:r>
              <a:rPr lang="ru-RU" spc="-8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                                                          </a:t>
            </a: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endParaRPr lang="ru-RU" spc="-30" dirty="0" smtClean="0">
              <a:solidFill>
                <a:srgbClr val="0070C0"/>
              </a:solidFill>
              <a:latin typeface="Microsoft Sans Serif"/>
              <a:cs typeface="Microsoft Sans Serif"/>
            </a:endParaRPr>
          </a:p>
          <a:p>
            <a:pPr marL="195580" marR="13970" indent="-182880">
              <a:lnSpc>
                <a:spcPct val="100000"/>
              </a:lnSpc>
              <a:spcBef>
                <a:spcPts val="100"/>
              </a:spcBef>
              <a:buClr>
                <a:srgbClr val="92A199"/>
              </a:buClr>
              <a:buSzPct val="85416"/>
              <a:tabLst>
                <a:tab pos="195580" algn="l"/>
              </a:tabLst>
              <a:defRPr/>
            </a:pP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  Содержание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Программы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планируемые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результаты,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разработанные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в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детском саду,</a:t>
            </a:r>
            <a:r>
              <a:rPr lang="ru-RU" spc="-3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разработаны</a:t>
            </a:r>
            <a:r>
              <a:rPr lang="ru-RU" spc="-6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</a:t>
            </a:r>
            <a:r>
              <a:rPr lang="ru-RU" spc="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реализуются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не</a:t>
            </a:r>
            <a:r>
              <a:rPr lang="ru-RU" spc="-5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ниже</a:t>
            </a:r>
            <a:r>
              <a:rPr lang="ru-RU" spc="-9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уровня</a:t>
            </a:r>
            <a:r>
              <a:rPr lang="ru-RU" spc="-4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соответствующих</a:t>
            </a:r>
            <a:r>
              <a:rPr lang="ru-RU" spc="-8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1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содержания</a:t>
            </a:r>
            <a:r>
              <a:rPr lang="ru-RU" spc="-10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и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планируемых</a:t>
            </a:r>
            <a:r>
              <a:rPr lang="ru-RU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5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результатов</a:t>
            </a:r>
            <a:r>
              <a:rPr lang="ru-RU" spc="-10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0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ФОП</a:t>
            </a:r>
            <a:r>
              <a:rPr lang="ru-RU" spc="-6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 </a:t>
            </a:r>
            <a:r>
              <a:rPr lang="ru-RU" spc="-25" dirty="0" smtClean="0">
                <a:solidFill>
                  <a:srgbClr val="0070C0"/>
                </a:solidFill>
                <a:latin typeface="Microsoft Sans Serif"/>
                <a:cs typeface="Microsoft Sans Serif"/>
              </a:rPr>
              <a:t>ДО.</a:t>
            </a:r>
            <a:endParaRPr lang="ru-RU" dirty="0">
              <a:solidFill>
                <a:srgbClr val="0070C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259632" y="2060848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771800" y="2060848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4139952" y="2060848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652120" y="2060848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524328" y="2060848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348880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9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ru-RU" sz="2400" b="1" spc="-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Программы,</a:t>
            </a:r>
            <a:r>
              <a:rPr lang="ru-RU" sz="2400" b="1" spc="-22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формируемая </a:t>
            </a:r>
            <a:r>
              <a:rPr lang="ru-RU" sz="2400" b="1" spc="-10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участниками</a:t>
            </a:r>
            <a:r>
              <a:rPr lang="ru-RU" sz="2400" b="1" spc="-7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4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образовательных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отношений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39552" y="3789040"/>
            <a:ext cx="81369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«Говорим по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татарски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З.М.,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Кидрячева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Р.М., Исаева Р.С.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39552" y="4581128"/>
            <a:ext cx="813690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Региональная образовательная программа дошкольного образования «С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өе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Радость познания»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Р.К.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39552" y="5589240"/>
            <a:ext cx="81369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телд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ә сөйләшәбез” – “Говорим на родном языке”, Хазратова Ф.В.,Зарипова З.М.</a:t>
            </a:r>
            <a:endParaRPr lang="ru-RU" b="1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4499992" y="3212976"/>
            <a:ext cx="268608" cy="4743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19672" y="476672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Обязательная часть Программы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499992" y="908720"/>
            <a:ext cx="268608" cy="4743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83568" y="1484784"/>
            <a:ext cx="784887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Федеральная образовательная программа дошкольного образования (ФОП ДО)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47667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/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72514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692696"/>
            <a:ext cx="3870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2492896"/>
            <a:ext cx="6162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2"/>
                </a:solidFill>
              </a:rPr>
              <a:t>Спасибо за внимание!</a:t>
            </a:r>
            <a:endParaRPr lang="ru-RU" sz="4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731</Words>
  <Application>Microsoft Office PowerPoint</Application>
  <PresentationFormat>Экран (4:3)</PresentationFormat>
  <Paragraphs>99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1</cp:lastModifiedBy>
  <cp:revision>78</cp:revision>
  <dcterms:created xsi:type="dcterms:W3CDTF">2024-01-12T12:45:28Z</dcterms:created>
  <dcterms:modified xsi:type="dcterms:W3CDTF">2024-01-18T11:16:22Z</dcterms:modified>
</cp:coreProperties>
</file>